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FE38F-E578-438C-84E1-A2C9C9E160B3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97979-D5AE-47F9-99F7-F6EFC8A13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lawcollective.org/downloads/ArrestWarrant.pdf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Criminal Just Process - Arrest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mrriley\Local Settings\Temporary Internet Files\Content.IE5\BU7Q6BKM\MPj0400849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429000"/>
            <a:ext cx="3901440" cy="2599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Criminal Justice Process includes every event from </a:t>
            </a:r>
            <a:r>
              <a:rPr lang="en-US" b="1" u="sng" dirty="0" smtClean="0">
                <a:solidFill>
                  <a:srgbClr val="FFFF00"/>
                </a:solidFill>
              </a:rPr>
              <a:t>investigation</a:t>
            </a:r>
            <a:r>
              <a:rPr lang="en-US" dirty="0" smtClean="0"/>
              <a:t> to </a:t>
            </a:r>
            <a:r>
              <a:rPr lang="en-US" b="1" u="sng" dirty="0" smtClean="0">
                <a:solidFill>
                  <a:srgbClr val="FFFF00"/>
                </a:solidFill>
              </a:rPr>
              <a:t>conviction</a:t>
            </a:r>
            <a:r>
              <a:rPr lang="en-US" dirty="0" smtClean="0"/>
              <a:t> and </a:t>
            </a:r>
            <a:r>
              <a:rPr lang="en-US" b="1" u="sng" dirty="0" smtClean="0">
                <a:solidFill>
                  <a:srgbClr val="FFFF00"/>
                </a:solidFill>
              </a:rPr>
              <a:t>punishment</a:t>
            </a:r>
            <a:endParaRPr lang="en-US" dirty="0" smtClean="0">
              <a:solidFill>
                <a:srgbClr val="FFFF00"/>
              </a:solidFill>
            </a:endParaRPr>
          </a:p>
          <a:p>
            <a:pPr lvl="1"/>
            <a:r>
              <a:rPr lang="en-US" dirty="0" smtClean="0"/>
              <a:t>At any time during this </a:t>
            </a:r>
            <a:r>
              <a:rPr lang="en-US" dirty="0" smtClean="0"/>
              <a:t>process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1)  prosecutor may </a:t>
            </a:r>
            <a:r>
              <a:rPr lang="en-US" b="1" u="sng" dirty="0" smtClean="0">
                <a:solidFill>
                  <a:srgbClr val="FFFF00"/>
                </a:solidFill>
              </a:rPr>
              <a:t>drop</a:t>
            </a:r>
            <a:r>
              <a:rPr lang="en-US" dirty="0" smtClean="0"/>
              <a:t> a case for lack of </a:t>
            </a:r>
            <a:r>
              <a:rPr lang="en-US" b="1" u="sng" dirty="0" smtClean="0">
                <a:solidFill>
                  <a:srgbClr val="FFFF00"/>
                </a:solidFill>
              </a:rPr>
              <a:t>evidence</a:t>
            </a:r>
            <a:endParaRPr lang="en-US" dirty="0" smtClean="0">
              <a:solidFill>
                <a:srgbClr val="FFFF00"/>
              </a:solidFill>
            </a:endParaRPr>
          </a:p>
          <a:p>
            <a:pPr lvl="1"/>
            <a:r>
              <a:rPr lang="en-US" dirty="0" smtClean="0"/>
              <a:t>2)  defendant can negotiate a </a:t>
            </a:r>
            <a:r>
              <a:rPr lang="en-US" b="1" u="sng" dirty="0" smtClean="0">
                <a:solidFill>
                  <a:srgbClr val="FFFF00"/>
                </a:solidFill>
              </a:rPr>
              <a:t>plea bargain</a:t>
            </a:r>
            <a:endParaRPr lang="en-US" dirty="0">
              <a:solidFill>
                <a:srgbClr val="FFFF00"/>
              </a:solidFill>
            </a:endParaRPr>
          </a:p>
          <a:p>
            <a:pPr lvl="1"/>
            <a:r>
              <a:rPr lang="en-US" dirty="0" smtClean="0"/>
              <a:t>3)  judge can declare a </a:t>
            </a:r>
            <a:r>
              <a:rPr lang="en-US" b="1" u="sng" dirty="0" smtClean="0">
                <a:solidFill>
                  <a:srgbClr val="FFFF00"/>
                </a:solidFill>
              </a:rPr>
              <a:t>mistrial</a:t>
            </a:r>
            <a:r>
              <a:rPr lang="en-US" dirty="0" smtClean="0"/>
              <a:t> if the jury is </a:t>
            </a:r>
            <a:r>
              <a:rPr lang="en-US" b="1" u="sng" dirty="0" smtClean="0">
                <a:solidFill>
                  <a:srgbClr val="FFFF00"/>
                </a:solidFill>
              </a:rPr>
              <a:t>compromised</a:t>
            </a:r>
            <a:r>
              <a:rPr lang="en-US" dirty="0" smtClean="0"/>
              <a:t> in some way, shape, or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Arresting a Suspect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Taking a person </a:t>
            </a:r>
            <a:r>
              <a:rPr lang="en-US" b="1" u="sng" dirty="0" smtClean="0">
                <a:solidFill>
                  <a:srgbClr val="FFFF00"/>
                </a:solidFill>
              </a:rPr>
              <a:t>suspected</a:t>
            </a:r>
            <a:r>
              <a:rPr lang="en-US" dirty="0" smtClean="0"/>
              <a:t> of a crime into police </a:t>
            </a:r>
            <a:r>
              <a:rPr lang="en-US" b="1" u="sng" dirty="0" smtClean="0">
                <a:solidFill>
                  <a:srgbClr val="FFFF00"/>
                </a:solidFill>
              </a:rPr>
              <a:t>custody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Remember:  you can be arrested but not immediately </a:t>
            </a:r>
            <a:r>
              <a:rPr lang="en-US" b="1" u="sng" dirty="0" smtClean="0">
                <a:solidFill>
                  <a:srgbClr val="FFFF00"/>
                </a:solidFill>
              </a:rPr>
              <a:t>booked</a:t>
            </a:r>
            <a:r>
              <a:rPr lang="en-US" dirty="0" smtClean="0"/>
              <a:t> for a crime (police usually have </a:t>
            </a:r>
            <a:r>
              <a:rPr lang="en-US" b="1" u="sng" dirty="0" smtClean="0">
                <a:solidFill>
                  <a:srgbClr val="FFFF00"/>
                </a:solidFill>
              </a:rPr>
              <a:t>24 hours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to either book you or you must be released)</a:t>
            </a:r>
            <a:endParaRPr lang="en-US" dirty="0"/>
          </a:p>
        </p:txBody>
      </p:sp>
      <p:pic>
        <p:nvPicPr>
          <p:cNvPr id="7" name="Content Placeholder 6" descr="modin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34000" y="1828800"/>
            <a:ext cx="3048000" cy="3048000"/>
          </a:xfrm>
        </p:spPr>
      </p:pic>
      <p:sp>
        <p:nvSpPr>
          <p:cNvPr id="8" name="TextBox 7"/>
          <p:cNvSpPr txBox="1"/>
          <p:nvPr/>
        </p:nvSpPr>
        <p:spPr>
          <a:xfrm>
            <a:off x="5105400" y="49530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Det. </a:t>
            </a:r>
            <a:r>
              <a:rPr lang="en-US" dirty="0" err="1" smtClean="0"/>
              <a:t>Stabler</a:t>
            </a:r>
            <a:r>
              <a:rPr lang="en-US" dirty="0" smtClean="0"/>
              <a:t> had 24 hours to question Gordon </a:t>
            </a:r>
            <a:r>
              <a:rPr lang="en-US" dirty="0" err="1" smtClean="0"/>
              <a:t>Rickett</a:t>
            </a:r>
            <a:r>
              <a:rPr lang="en-US" dirty="0" smtClean="0"/>
              <a:t> (above) before </a:t>
            </a:r>
            <a:r>
              <a:rPr lang="en-US" dirty="0" err="1" smtClean="0"/>
              <a:t>Rickett</a:t>
            </a:r>
            <a:r>
              <a:rPr lang="en-US" dirty="0" smtClean="0"/>
              <a:t> was legally allowed to leave the precinct building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Arrest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By </a:t>
            </a:r>
            <a:r>
              <a:rPr lang="en-US" b="1" u="sng" dirty="0" smtClean="0">
                <a:solidFill>
                  <a:srgbClr val="FFFF00"/>
                </a:solidFill>
              </a:rPr>
              <a:t>Warrant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1)  court </a:t>
            </a:r>
            <a:r>
              <a:rPr lang="en-US" b="1" u="sng" dirty="0" smtClean="0">
                <a:solidFill>
                  <a:srgbClr val="FFFF00"/>
                </a:solidFill>
              </a:rPr>
              <a:t>order</a:t>
            </a:r>
            <a:r>
              <a:rPr lang="en-US" dirty="0" smtClean="0"/>
              <a:t> commanding the person named be taken into </a:t>
            </a:r>
            <a:r>
              <a:rPr lang="en-US" b="1" u="sng" dirty="0" smtClean="0">
                <a:solidFill>
                  <a:srgbClr val="FFFF00"/>
                </a:solidFill>
              </a:rPr>
              <a:t>custody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2)  a formal </a:t>
            </a:r>
            <a:r>
              <a:rPr lang="en-US" b="1" u="sng" dirty="0" smtClean="0">
                <a:solidFill>
                  <a:srgbClr val="FFFF00"/>
                </a:solidFill>
              </a:rPr>
              <a:t>complaint</a:t>
            </a:r>
            <a:r>
              <a:rPr lang="en-US" dirty="0" smtClean="0"/>
              <a:t> must be filed by the victim or police officer investigating the case</a:t>
            </a:r>
          </a:p>
          <a:p>
            <a:r>
              <a:rPr lang="en-US" dirty="0" smtClean="0"/>
              <a:t>3)  the </a:t>
            </a:r>
            <a:r>
              <a:rPr lang="en-US" b="1" u="sng" dirty="0" smtClean="0">
                <a:solidFill>
                  <a:srgbClr val="FFFF00"/>
                </a:solidFill>
              </a:rPr>
              <a:t>facts</a:t>
            </a:r>
            <a:r>
              <a:rPr lang="en-US" dirty="0" smtClean="0"/>
              <a:t> and </a:t>
            </a:r>
            <a:r>
              <a:rPr lang="en-US" b="1" u="sng" dirty="0" smtClean="0">
                <a:solidFill>
                  <a:srgbClr val="FFFF00"/>
                </a:solidFill>
              </a:rPr>
              <a:t>circumstances</a:t>
            </a:r>
            <a:r>
              <a:rPr lang="en-US" dirty="0" smtClean="0"/>
              <a:t> for the arrest must be sworn to as truthful before the warrant can be issued (known as an </a:t>
            </a:r>
            <a:r>
              <a:rPr lang="en-US" b="1" u="sng" dirty="0" smtClean="0">
                <a:solidFill>
                  <a:srgbClr val="FFFF00"/>
                </a:solidFill>
              </a:rPr>
              <a:t>affidavit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Content Placeholder 4" descr="warrant-arrest-1.jpg">
            <a:hlinkClick r:id="rId2"/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76800" y="1981200"/>
            <a:ext cx="4038600" cy="3289505"/>
          </a:xfrm>
        </p:spPr>
      </p:pic>
      <p:sp>
        <p:nvSpPr>
          <p:cNvPr id="6" name="TextBox 5"/>
          <p:cNvSpPr txBox="1"/>
          <p:nvPr/>
        </p:nvSpPr>
        <p:spPr>
          <a:xfrm>
            <a:off x="4876800" y="53340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actual arrest warrant issued in the state of California.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Arrest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 </a:t>
            </a:r>
            <a:r>
              <a:rPr lang="en-US" b="1" u="sng" dirty="0" smtClean="0">
                <a:solidFill>
                  <a:srgbClr val="FFFF00"/>
                </a:solidFill>
              </a:rPr>
              <a:t>Probable Cause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1)  PC = </a:t>
            </a:r>
            <a:r>
              <a:rPr lang="en-US" b="1" u="sng" dirty="0" smtClean="0">
                <a:solidFill>
                  <a:srgbClr val="FFFF00"/>
                </a:solidFill>
              </a:rPr>
              <a:t>reasonable belief</a:t>
            </a:r>
            <a:r>
              <a:rPr lang="en-US" dirty="0" smtClean="0"/>
              <a:t> that a person has committed a crime</a:t>
            </a:r>
          </a:p>
          <a:p>
            <a:r>
              <a:rPr lang="en-US" dirty="0" smtClean="0"/>
              <a:t>2)  Can be established through </a:t>
            </a:r>
            <a:r>
              <a:rPr lang="en-US" b="1" u="sng" dirty="0" smtClean="0">
                <a:solidFill>
                  <a:srgbClr val="FFFF00"/>
                </a:solidFill>
              </a:rPr>
              <a:t>eyewitnesses</a:t>
            </a:r>
            <a:r>
              <a:rPr lang="en-US" dirty="0"/>
              <a:t> </a:t>
            </a:r>
            <a:r>
              <a:rPr lang="en-US" dirty="0" smtClean="0"/>
              <a:t>and confidential </a:t>
            </a:r>
            <a:r>
              <a:rPr lang="en-US" b="1" u="sng" dirty="0" smtClean="0">
                <a:solidFill>
                  <a:srgbClr val="FFFF00"/>
                </a:solidFill>
              </a:rPr>
              <a:t>informants</a:t>
            </a:r>
            <a:r>
              <a:rPr lang="en-US" dirty="0" smtClean="0"/>
              <a:t> (CI must be </a:t>
            </a:r>
            <a:r>
              <a:rPr lang="en-US" b="1" u="sng" dirty="0" smtClean="0">
                <a:solidFill>
                  <a:srgbClr val="FFFF00"/>
                </a:solidFill>
              </a:rPr>
              <a:t>reliable</a:t>
            </a:r>
            <a:r>
              <a:rPr lang="en-US" dirty="0" smtClean="0"/>
              <a:t> through past information/tips given to police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Good tips = get out of jail.  Bad tips = stay in jail.</a:t>
            </a:r>
            <a:endParaRPr lang="en-US" dirty="0"/>
          </a:p>
        </p:txBody>
      </p:sp>
      <p:pic>
        <p:nvPicPr>
          <p:cNvPr id="2050" name="Picture 2" descr="C:\Documents and Settings\mrriley\Local Settings\Temporary Internet Files\Content.IE5\PX3LMONC\MCj01979730000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905000"/>
            <a:ext cx="4368157" cy="2971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48200" y="48006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judge is often given the task of determining the reliability of a confidential informant for information provided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Probable Cause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3) Each officer must use their own </a:t>
            </a:r>
            <a:r>
              <a:rPr lang="en-US" b="1" u="sng" dirty="0" smtClean="0">
                <a:solidFill>
                  <a:srgbClr val="FFFF00"/>
                </a:solidFill>
              </a:rPr>
              <a:t>judgment</a:t>
            </a:r>
            <a:r>
              <a:rPr lang="en-US" dirty="0" smtClean="0"/>
              <a:t> on determining if PC exists to </a:t>
            </a:r>
            <a:r>
              <a:rPr lang="en-US" b="1" u="sng" dirty="0" smtClean="0">
                <a:solidFill>
                  <a:srgbClr val="FFFF00"/>
                </a:solidFill>
              </a:rPr>
              <a:t>arrest</a:t>
            </a:r>
            <a:r>
              <a:rPr lang="en-US" dirty="0" smtClean="0"/>
              <a:t> a suspect (cannot be simply a </a:t>
            </a:r>
            <a:r>
              <a:rPr lang="en-US" b="1" u="sng" dirty="0" smtClean="0">
                <a:solidFill>
                  <a:srgbClr val="FFFF00"/>
                </a:solidFill>
              </a:rPr>
              <a:t>hunch</a:t>
            </a:r>
            <a:r>
              <a:rPr lang="en-US" dirty="0" smtClean="0"/>
              <a:t> that suspect committed a crime)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Documents and Settings\mrriley\Local Settings\Temporary Internet Files\Content.IE5\BU7Q6BKM\MPj0185065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76400"/>
            <a:ext cx="41148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Probable Cause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officer is permitted to </a:t>
            </a:r>
            <a:r>
              <a:rPr lang="en-US" b="1" u="sng" dirty="0" smtClean="0">
                <a:solidFill>
                  <a:srgbClr val="FFFF00"/>
                </a:solidFill>
              </a:rPr>
              <a:t>question</a:t>
            </a:r>
            <a:r>
              <a:rPr lang="en-US" dirty="0" smtClean="0"/>
              <a:t> you at any time; but:</a:t>
            </a:r>
          </a:p>
          <a:p>
            <a:r>
              <a:rPr lang="en-US" dirty="0" smtClean="0"/>
              <a:t>1)  you are free to leave or refuse to answer questions if it is simply just </a:t>
            </a:r>
            <a:r>
              <a:rPr lang="en-US" b="1" u="sng" dirty="0" smtClean="0">
                <a:solidFill>
                  <a:srgbClr val="FFFF00"/>
                </a:solidFill>
              </a:rPr>
              <a:t>talking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2)  if you are asked to give </a:t>
            </a:r>
            <a:r>
              <a:rPr lang="en-US" b="1" u="sng" dirty="0" smtClean="0">
                <a:solidFill>
                  <a:srgbClr val="FFFF00"/>
                </a:solidFill>
              </a:rPr>
              <a:t>identification</a:t>
            </a:r>
            <a:r>
              <a:rPr lang="en-US" dirty="0" smtClean="0"/>
              <a:t> and you </a:t>
            </a:r>
            <a:r>
              <a:rPr lang="en-US" b="1" u="sng" dirty="0" smtClean="0">
                <a:solidFill>
                  <a:srgbClr val="FFFF00"/>
                </a:solidFill>
              </a:rPr>
              <a:t>run</a:t>
            </a:r>
            <a:r>
              <a:rPr lang="en-US" dirty="0" smtClean="0"/>
              <a:t>, you have given the officer PC to arrest you (this includes traffic stops)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pic>
        <p:nvPicPr>
          <p:cNvPr id="4098" name="Picture 2" descr="C:\Documents and Settings\mrriley\Local Settings\Temporary Internet Files\Content.IE5\PZS33T8E\MCBD07009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057400"/>
            <a:ext cx="3102983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Rights When You Are Arrested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You must be </a:t>
            </a:r>
            <a:r>
              <a:rPr lang="en-US" b="1" u="sng" dirty="0" smtClean="0">
                <a:solidFill>
                  <a:srgbClr val="FFFF00"/>
                </a:solidFill>
              </a:rPr>
              <a:t>read</a:t>
            </a:r>
            <a:r>
              <a:rPr lang="en-US" dirty="0" smtClean="0"/>
              <a:t> the charges against you by the arresting officer</a:t>
            </a:r>
          </a:p>
          <a:p>
            <a:r>
              <a:rPr lang="en-US" dirty="0" smtClean="0"/>
              <a:t>You must be told of your right to remain </a:t>
            </a:r>
            <a:r>
              <a:rPr lang="en-US" b="1" u="sng" dirty="0" smtClean="0">
                <a:solidFill>
                  <a:srgbClr val="FFFF00"/>
                </a:solidFill>
              </a:rPr>
              <a:t>silent</a:t>
            </a:r>
            <a:r>
              <a:rPr lang="en-US" dirty="0" smtClean="0"/>
              <a:t>; if you </a:t>
            </a:r>
            <a:r>
              <a:rPr lang="en-US" b="1" u="sng" dirty="0" smtClean="0">
                <a:solidFill>
                  <a:srgbClr val="FFFF00"/>
                </a:solidFill>
              </a:rPr>
              <a:t>waive</a:t>
            </a:r>
            <a:r>
              <a:rPr lang="en-US" dirty="0" smtClean="0"/>
              <a:t> this right, your statements can be used against you during your trial</a:t>
            </a:r>
          </a:p>
          <a:p>
            <a:r>
              <a:rPr lang="en-US" dirty="0" smtClean="0"/>
              <a:t>You must be told of your right to </a:t>
            </a:r>
            <a:r>
              <a:rPr lang="en-US" b="1" u="sng" dirty="0" smtClean="0">
                <a:solidFill>
                  <a:srgbClr val="FFFF00"/>
                </a:solidFill>
              </a:rPr>
              <a:t>legal aid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and that you may have an attorney for </a:t>
            </a:r>
            <a:r>
              <a:rPr lang="en-US" b="1" u="sng" dirty="0" smtClean="0">
                <a:solidFill>
                  <a:srgbClr val="FFFF00"/>
                </a:solidFill>
              </a:rPr>
              <a:t>free</a:t>
            </a:r>
            <a:r>
              <a:rPr lang="en-US" dirty="0" smtClean="0"/>
              <a:t> if you can’t afford one</a:t>
            </a:r>
          </a:p>
          <a:p>
            <a:r>
              <a:rPr lang="en-US" dirty="0" smtClean="0"/>
              <a:t>The officer must </a:t>
            </a:r>
            <a:r>
              <a:rPr lang="en-US" b="1" u="sng" dirty="0" smtClean="0">
                <a:solidFill>
                  <a:srgbClr val="FFFF00"/>
                </a:solidFill>
              </a:rPr>
              <a:t>confirm</a:t>
            </a:r>
            <a:r>
              <a:rPr lang="en-US" dirty="0" smtClean="0"/>
              <a:t> that you </a:t>
            </a:r>
            <a:r>
              <a:rPr lang="en-US" b="1" u="sng" dirty="0" smtClean="0">
                <a:solidFill>
                  <a:srgbClr val="FFFF00"/>
                </a:solidFill>
              </a:rPr>
              <a:t>understand</a:t>
            </a:r>
            <a:r>
              <a:rPr lang="en-US" dirty="0" smtClean="0"/>
              <a:t> your rights before you are </a:t>
            </a:r>
            <a:r>
              <a:rPr lang="en-US" dirty="0" smtClean="0"/>
              <a:t>booked</a:t>
            </a:r>
          </a:p>
          <a:p>
            <a:r>
              <a:rPr lang="en-US" dirty="0" smtClean="0"/>
              <a:t>How do they deal with people in custody that speak a different language?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pic>
        <p:nvPicPr>
          <p:cNvPr id="5122" name="Picture 2" descr="C:\Documents and Settings\mrriley\Local Settings\Temporary Internet Files\Content.IE5\5US9FLEA\MCj043492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981200"/>
            <a:ext cx="30480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Force To Arrest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Officers may use as much force as “</a:t>
            </a:r>
            <a:r>
              <a:rPr lang="en-US" b="1" u="sng" dirty="0" smtClean="0">
                <a:solidFill>
                  <a:srgbClr val="FFFF00"/>
                </a:solidFill>
              </a:rPr>
              <a:t>reasonably necessary</a:t>
            </a:r>
            <a:r>
              <a:rPr lang="en-US" dirty="0" smtClean="0"/>
              <a:t>” during an arrest</a:t>
            </a:r>
          </a:p>
          <a:p>
            <a:r>
              <a:rPr lang="en-US" dirty="0" smtClean="0"/>
              <a:t>Using Lethal Force</a:t>
            </a:r>
          </a:p>
          <a:p>
            <a:r>
              <a:rPr lang="en-US" dirty="0" smtClean="0"/>
              <a:t>1.  limited to incidents involving </a:t>
            </a:r>
            <a:r>
              <a:rPr lang="en-US" b="1" u="sng" dirty="0" smtClean="0">
                <a:solidFill>
                  <a:srgbClr val="FFFF00"/>
                </a:solidFill>
              </a:rPr>
              <a:t>dangerous</a:t>
            </a:r>
            <a:r>
              <a:rPr lang="en-US" dirty="0" smtClean="0"/>
              <a:t> or </a:t>
            </a:r>
            <a:r>
              <a:rPr lang="en-US" b="1" u="sng" dirty="0" smtClean="0">
                <a:solidFill>
                  <a:srgbClr val="FFFF00"/>
                </a:solidFill>
              </a:rPr>
              <a:t>threatening</a:t>
            </a:r>
            <a:r>
              <a:rPr lang="en-US" dirty="0" smtClean="0"/>
              <a:t> suspects (to both officer and/or public)</a:t>
            </a:r>
          </a:p>
          <a:p>
            <a:r>
              <a:rPr lang="en-US" dirty="0" smtClean="0"/>
              <a:t>2.  if too much force is used, suspect or family of suspect may press </a:t>
            </a:r>
            <a:r>
              <a:rPr lang="en-US" b="1" u="sng" dirty="0" smtClean="0">
                <a:solidFill>
                  <a:srgbClr val="FFFF00"/>
                </a:solidFill>
              </a:rPr>
              <a:t>criminal</a:t>
            </a:r>
            <a:r>
              <a:rPr lang="en-US" dirty="0"/>
              <a:t> </a:t>
            </a:r>
            <a:r>
              <a:rPr lang="en-US" dirty="0" smtClean="0"/>
              <a:t>charges or initiate a </a:t>
            </a:r>
            <a:r>
              <a:rPr lang="en-US" b="1" u="sng" dirty="0" smtClean="0">
                <a:solidFill>
                  <a:srgbClr val="FFFF00"/>
                </a:solidFill>
              </a:rPr>
              <a:t>lawsuit</a:t>
            </a:r>
            <a:r>
              <a:rPr lang="en-US" dirty="0" smtClean="0"/>
              <a:t> against arresting </a:t>
            </a:r>
            <a:r>
              <a:rPr lang="en-US" dirty="0" smtClean="0"/>
              <a:t>officer</a:t>
            </a:r>
          </a:p>
          <a:p>
            <a:r>
              <a:rPr lang="en-US" dirty="0" smtClean="0"/>
              <a:t>Wh</a:t>
            </a:r>
            <a:r>
              <a:rPr lang="en-US" dirty="0" smtClean="0"/>
              <a:t>y are officers sprayed with pepper spray and/or </a:t>
            </a:r>
            <a:r>
              <a:rPr lang="en-US" dirty="0" err="1" smtClean="0"/>
              <a:t>tazed</a:t>
            </a:r>
            <a:r>
              <a:rPr lang="en-US" dirty="0" smtClean="0"/>
              <a:t> in training?</a:t>
            </a:r>
            <a:endParaRPr lang="en-US" dirty="0" smtClean="0"/>
          </a:p>
        </p:txBody>
      </p:sp>
      <p:pic>
        <p:nvPicPr>
          <p:cNvPr id="5" name="Content Placeholder 4" descr="glock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057400"/>
            <a:ext cx="4038600" cy="2649322"/>
          </a:xfrm>
        </p:spPr>
      </p:pic>
      <p:pic>
        <p:nvPicPr>
          <p:cNvPr id="6147" name="Picture 3" descr="C:\Documents and Settings\mrriley\Local Settings\Temporary Internet Files\Content.IE5\PX3LMONC\MCj0434859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981200"/>
            <a:ext cx="25146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548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Criminal Just Process - Arrest</vt:lpstr>
      <vt:lpstr>REMEMBER!!</vt:lpstr>
      <vt:lpstr>Arresting a Suspect</vt:lpstr>
      <vt:lpstr>Arrest (cont’d)</vt:lpstr>
      <vt:lpstr>Arrest (cont’d)</vt:lpstr>
      <vt:lpstr>Probable Cause (cont’d)</vt:lpstr>
      <vt:lpstr>Probable Cause (cont’d)</vt:lpstr>
      <vt:lpstr>Your Rights When You Are Arrested</vt:lpstr>
      <vt:lpstr>Using Force To Arrest</vt:lpstr>
    </vt:vector>
  </TitlesOfParts>
  <Company>CBSD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Just Process - Arrest</dc:title>
  <dc:creator>Matthew R. Riley</dc:creator>
  <cp:lastModifiedBy>JODONNELLY</cp:lastModifiedBy>
  <cp:revision>11</cp:revision>
  <dcterms:created xsi:type="dcterms:W3CDTF">2009-05-13T17:37:24Z</dcterms:created>
  <dcterms:modified xsi:type="dcterms:W3CDTF">2012-05-17T16:06:21Z</dcterms:modified>
</cp:coreProperties>
</file>